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75" r:id="rId8"/>
    <p:sldId id="276" r:id="rId9"/>
    <p:sldId id="277" r:id="rId10"/>
    <p:sldId id="274" r:id="rId11"/>
    <p:sldId id="258" r:id="rId12"/>
    <p:sldId id="259" r:id="rId13"/>
    <p:sldId id="263" r:id="rId14"/>
    <p:sldId id="264" r:id="rId15"/>
    <p:sldId id="262" r:id="rId16"/>
    <p:sldId id="261" r:id="rId17"/>
    <p:sldId id="287" r:id="rId18"/>
    <p:sldId id="285" r:id="rId19"/>
    <p:sldId id="286" r:id="rId20"/>
    <p:sldId id="265" r:id="rId21"/>
    <p:sldId id="288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A76CE3-28FA-49FE-B65B-2698AEA7A2DE}">
          <p14:sldIdLst>
            <p14:sldId id="256"/>
            <p14:sldId id="257"/>
            <p14:sldId id="270"/>
            <p14:sldId id="271"/>
            <p14:sldId id="272"/>
            <p14:sldId id="273"/>
            <p14:sldId id="275"/>
            <p14:sldId id="276"/>
            <p14:sldId id="277"/>
            <p14:sldId id="274"/>
          </p14:sldIdLst>
        </p14:section>
        <p14:section name="Botany" id="{FF45D1E8-055B-4B9D-B925-3EE0916975D0}">
          <p14:sldIdLst>
            <p14:sldId id="258"/>
            <p14:sldId id="259"/>
            <p14:sldId id="263"/>
            <p14:sldId id="264"/>
            <p14:sldId id="262"/>
            <p14:sldId id="261"/>
            <p14:sldId id="287"/>
            <p14:sldId id="285"/>
            <p14:sldId id="286"/>
            <p14:sldId id="265"/>
            <p14:sldId id="288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25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1073-CD5C-72AF-137B-0C903D414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F3992-51BA-000F-96F2-E9DA8FA31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EFA99-E0EA-12DD-749F-A1CF09DA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13892-1ED7-561D-6CA2-726EB6C2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F43D9-A027-D6FB-977D-362FF6FB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87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A8C6-9ACF-15D4-F829-A159EE80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14038-07AD-68EE-3171-C83183CB1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8BC6-0447-2061-8193-BAFA44E5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ED828-EA95-9447-512C-DE0E9953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D95DC-46EC-E6CE-415F-625A8E30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060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52578E-8042-0E5D-A493-BE222F9DB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B7D7DC-1854-A6DE-EC45-84AA48C61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A2D5B-81A9-9898-99EF-13C25773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AC0-63F6-2C6D-6F55-F2C4BE35B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ADED4-BEC6-E161-CFB8-18BC0F52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90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6562-0B7C-30B4-E16F-2CF42397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BC868-7A02-9979-1E34-AB0F11C2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522A-ABEC-5D3C-90CC-E3782AE8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F551A-6FCC-03F1-8FD7-D921EED6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5B3A-29A2-136C-7935-993AD06E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739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6870-24B9-90AA-D3BF-EB0B63D4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C7B3A-940B-4421-DCD9-7960A5012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F6043-9B45-5D49-819E-64E9B0D0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9AB5-8DCA-C521-BC12-FCDD78243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7FFA5-D582-2CD8-0C22-8953CCA1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22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D548-8543-B3DF-C9C8-730D5834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28D2-B64E-5314-2F0D-7F3C077BA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8488F-366D-FA4E-B42B-1BBEA80B7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D8524-D578-8250-7191-43A517B8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12417-2658-9848-2539-8094E5A4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8ACC2-82CD-DEC2-2940-8D8CE1CF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038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301C-18ED-B92E-1438-DBDA0641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B1901-367C-4896-173D-4DDA1BD96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6D34A-9AFE-F642-2C57-8F1F918C8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2A89D-3208-7947-149B-D2123E8AB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BA381-C732-EC29-87DA-CE6DA4042D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65E25-24F0-5F6D-3CFD-56D7437F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FC9D8-CC83-53DC-AF8E-1EB96FDB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6E44D-6123-A9FD-849F-FE3758A2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541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07E69-138F-B03F-D67C-AD0E2491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D6F66-F63F-27C6-3F3F-CAC629E9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FC0C0-CA6D-B5D4-A636-2131302C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37EB3-B2FA-A032-A929-3A28ECE8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259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AC9DD-66C9-F28D-3B98-30718B18B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0A3AD-F97D-C313-E715-3A43AA5B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EB418-C34C-49E5-A72F-D05BE101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770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7B5E-CABA-26FA-1E0C-6E10BB07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7876-67F7-3773-5637-AE351ADC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53095-E56E-0186-6FB8-6FD17A969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2E066-0EF9-FB29-156D-2AA43BE7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ECB32-ADC4-BB05-B6A1-0EA02E83D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6B3C-1046-30EB-0211-92D4AA95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631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F26D-4C6B-62EA-AF3E-BBC2E390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BECAE-8927-9B52-C9FC-C76222E3B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3404E-68F3-BAB6-3816-1798C9A69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37FF9-E1DB-8105-3CC5-2E9BC29FC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F5C1A-72C9-3E7E-CF3F-90BE7669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A2DE4-648D-4D89-6D77-DD2E4B35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133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73DEF-267A-03A0-CB8B-3B2A9FFDA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7E749-4F3E-D770-8F15-AFD2D4A15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221F-CBAA-D9F0-F94F-308A50613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43D94-034C-466E-927E-CB129069F64A}" type="datetimeFigureOut">
              <a:rPr lang="en-IN" smtClean="0"/>
              <a:t>26-05-2023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BF894-3217-FD2E-689B-45652D04C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C46C9-F279-8707-514E-9C127FC90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AE181-EA68-479F-BD9A-BC9BED775E5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100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FD51-0A6C-06AD-C104-34F0CBC8D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6478" y="2601119"/>
            <a:ext cx="5799044" cy="1655762"/>
          </a:xfrm>
          <a:solidFill>
            <a:schemeClr val="accent4">
              <a:lumMod val="20000"/>
              <a:lumOff val="80000"/>
              <a:alpha val="44000"/>
            </a:schemeClr>
          </a:solidFill>
        </p:spPr>
        <p:txBody>
          <a:bodyPr>
            <a:normAutofit fontScale="90000"/>
          </a:bodyPr>
          <a:lstStyle/>
          <a:p>
            <a:r>
              <a:rPr lang="en-IN" dirty="0"/>
              <a:t>Humans and </a:t>
            </a:r>
            <a:br>
              <a:rPr lang="en-IN" dirty="0"/>
            </a:br>
            <a:r>
              <a:rPr lang="en-IN" dirty="0"/>
              <a:t>the carbon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DDB01-7401-04F0-A263-063F27EC8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5388" y="5941826"/>
            <a:ext cx="3146612" cy="916174"/>
          </a:xfrm>
        </p:spPr>
        <p:txBody>
          <a:bodyPr/>
          <a:lstStyle/>
          <a:p>
            <a:pPr algn="r"/>
            <a:r>
              <a:rPr lang="en-IN" dirty="0"/>
              <a:t>Priyanjana Pramanik</a:t>
            </a:r>
          </a:p>
          <a:p>
            <a:pPr algn="r"/>
            <a:r>
              <a:rPr lang="en-IN" dirty="0"/>
              <a:t>@ahappypanna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A5F98F-7057-6751-7764-82E21D0E9875}"/>
              </a:ext>
            </a:extLst>
          </p:cNvPr>
          <p:cNvSpPr txBox="1">
            <a:spLocks/>
          </p:cNvSpPr>
          <p:nvPr/>
        </p:nvSpPr>
        <p:spPr>
          <a:xfrm>
            <a:off x="0" y="6401197"/>
            <a:ext cx="2571750" cy="45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N" dirty="0">
                <a:solidFill>
                  <a:schemeClr val="bg2"/>
                </a:solidFill>
              </a:rPr>
              <a:t>Artwork © Mimi Hi</a:t>
            </a:r>
          </a:p>
        </p:txBody>
      </p:sp>
    </p:spTree>
    <p:extLst>
      <p:ext uri="{BB962C8B-B14F-4D97-AF65-F5344CB8AC3E}">
        <p14:creationId xmlns:p14="http://schemas.microsoft.com/office/powerpoint/2010/main" val="4170721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A8D-224D-5DD9-898E-98C083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512" y="346075"/>
            <a:ext cx="3228975" cy="1325563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IN" dirty="0"/>
              <a:t>Carbon sinks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D298DC-E8AA-795B-BBDF-814D1931E15B}"/>
              </a:ext>
            </a:extLst>
          </p:cNvPr>
          <p:cNvGrpSpPr/>
          <p:nvPr/>
        </p:nvGrpSpPr>
        <p:grpSpPr>
          <a:xfrm>
            <a:off x="525182" y="1848409"/>
            <a:ext cx="11248778" cy="4807617"/>
            <a:chOff x="525182" y="1848409"/>
            <a:chExt cx="11248778" cy="4807617"/>
          </a:xfrm>
        </p:grpSpPr>
        <p:pic>
          <p:nvPicPr>
            <p:cNvPr id="9218" name="Picture 2" descr="The Goan EveryDay: ﻿Scientists identify intense heatwaves at the bottom of  ocean">
              <a:extLst>
                <a:ext uri="{FF2B5EF4-FFF2-40B4-BE49-F238E27FC236}">
                  <a16:creationId xmlns:a16="http://schemas.microsoft.com/office/drawing/2014/main" id="{E6918BC2-4A28-6478-E472-132B59ACF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82" y="1848410"/>
              <a:ext cx="7245350" cy="48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Forests on the move | Nature Plants">
              <a:extLst>
                <a:ext uri="{FF2B5EF4-FFF2-40B4-BE49-F238E27FC236}">
                  <a16:creationId xmlns:a16="http://schemas.microsoft.com/office/drawing/2014/main" id="{ECF58469-15C5-4867-EA2C-0B2BBCB05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3" r="16381"/>
            <a:stretch/>
          </p:blipFill>
          <p:spPr bwMode="auto">
            <a:xfrm>
              <a:off x="4129428" y="1848409"/>
              <a:ext cx="4700807" cy="4800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>
              <a:extLst>
                <a:ext uri="{FF2B5EF4-FFF2-40B4-BE49-F238E27FC236}">
                  <a16:creationId xmlns:a16="http://schemas.microsoft.com/office/drawing/2014/main" id="{10912334-C5EC-A6D0-0982-74B425678E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180"/>
            <a:stretch/>
          </p:blipFill>
          <p:spPr bwMode="auto">
            <a:xfrm>
              <a:off x="8830235" y="1848409"/>
              <a:ext cx="2943725" cy="4807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00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FD51-0A6C-06AD-C104-34F0CBC8D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5625"/>
            <a:ext cx="9144000" cy="886525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>
            <a:normAutofit fontScale="90000"/>
          </a:bodyPr>
          <a:lstStyle/>
          <a:p>
            <a:r>
              <a:rPr lang="en-IN" dirty="0"/>
              <a:t>An introduction to plants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DDB01-7401-04F0-A263-063F27EC8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4694" y="5998276"/>
            <a:ext cx="3146612" cy="886525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algn="r"/>
            <a:r>
              <a:rPr lang="en-IN" dirty="0"/>
              <a:t>Priyanjana Pramanik</a:t>
            </a:r>
          </a:p>
          <a:p>
            <a:pPr algn="r"/>
            <a:r>
              <a:rPr lang="en-IN" dirty="0"/>
              <a:t>@ahappypanna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839116-D671-663D-CB99-21104D241EAB}"/>
              </a:ext>
            </a:extLst>
          </p:cNvPr>
          <p:cNvSpPr txBox="1">
            <a:spLocks/>
          </p:cNvSpPr>
          <p:nvPr/>
        </p:nvSpPr>
        <p:spPr>
          <a:xfrm>
            <a:off x="-1" y="6401197"/>
            <a:ext cx="4257676" cy="4568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Background ©@nataslavetskaya</a:t>
            </a:r>
          </a:p>
        </p:txBody>
      </p:sp>
    </p:spTree>
    <p:extLst>
      <p:ext uri="{BB962C8B-B14F-4D97-AF65-F5344CB8AC3E}">
        <p14:creationId xmlns:p14="http://schemas.microsoft.com/office/powerpoint/2010/main" val="90444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737" y="241300"/>
            <a:ext cx="4200525" cy="1325563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r>
              <a:rPr lang="en-IN" dirty="0"/>
              <a:t>Kingdom: Plantae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D87A-5017-E7ED-4021-35C90FB2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78" y="1816100"/>
            <a:ext cx="6056947" cy="4351338"/>
          </a:xfrm>
          <a:solidFill>
            <a:schemeClr val="accent6">
              <a:lumMod val="60000"/>
              <a:lumOff val="40000"/>
              <a:alpha val="4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IN" sz="3200" dirty="0"/>
              <a:t>400,000 species of ‘vascular’ plants</a:t>
            </a:r>
          </a:p>
          <a:p>
            <a:r>
              <a:rPr lang="en-IN" sz="3200" dirty="0"/>
              <a:t>94% produce flowers</a:t>
            </a:r>
          </a:p>
          <a:p>
            <a:r>
              <a:rPr lang="en-IN" sz="3200" dirty="0"/>
              <a:t>Almost all (except ferns) produce seeds</a:t>
            </a:r>
          </a:p>
          <a:p>
            <a:r>
              <a:rPr lang="en-IN" sz="3200" dirty="0"/>
              <a:t>~2000 species are discovered every year</a:t>
            </a:r>
          </a:p>
          <a:p>
            <a:r>
              <a:rPr lang="en-IN" sz="3200" dirty="0"/>
              <a:t>1 in 5 are threatened with extinction</a:t>
            </a:r>
          </a:p>
          <a:p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6E5EF-9426-5418-D7B3-C4DEE5ED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1" b="10069"/>
          <a:stretch/>
        </p:blipFill>
        <p:spPr>
          <a:xfrm>
            <a:off x="6716077" y="1816100"/>
            <a:ext cx="51606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World's largest plant found in Western Australia • Earth.com">
            <a:extLst>
              <a:ext uri="{FF2B5EF4-FFF2-40B4-BE49-F238E27FC236}">
                <a16:creationId xmlns:a16="http://schemas.microsoft.com/office/drawing/2014/main" id="{291A9EB9-7084-131B-8979-3FEA61E3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97967"/>
            <a:ext cx="9391650" cy="62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CAE4D-2819-4052-D558-0BE4917F5DEE}"/>
              </a:ext>
            </a:extLst>
          </p:cNvPr>
          <p:cNvSpPr txBox="1"/>
          <p:nvPr/>
        </p:nvSpPr>
        <p:spPr>
          <a:xfrm>
            <a:off x="1938337" y="5729036"/>
            <a:ext cx="8315325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i="1" dirty="0"/>
              <a:t>Posidonia australis </a:t>
            </a:r>
            <a:r>
              <a:rPr lang="en-IN" sz="2400" dirty="0"/>
              <a:t>– 4,500 years old – 200 sq. km. </a:t>
            </a:r>
          </a:p>
        </p:txBody>
      </p:sp>
    </p:spTree>
    <p:extLst>
      <p:ext uri="{BB962C8B-B14F-4D97-AF65-F5344CB8AC3E}">
        <p14:creationId xmlns:p14="http://schemas.microsoft.com/office/powerpoint/2010/main" val="8834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291A9EB9-7084-131B-8979-3FEA61E3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743" y="297967"/>
            <a:ext cx="9388514" cy="62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CAE4D-2819-4052-D558-0BE4917F5DEE}"/>
              </a:ext>
            </a:extLst>
          </p:cNvPr>
          <p:cNvSpPr txBox="1"/>
          <p:nvPr/>
        </p:nvSpPr>
        <p:spPr>
          <a:xfrm>
            <a:off x="3102768" y="5702142"/>
            <a:ext cx="598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</a:rPr>
              <a:t>General Sherman – 2,200 years old – 275 feet</a:t>
            </a:r>
          </a:p>
        </p:txBody>
      </p:sp>
    </p:spTree>
    <p:extLst>
      <p:ext uri="{BB962C8B-B14F-4D97-AF65-F5344CB8AC3E}">
        <p14:creationId xmlns:p14="http://schemas.microsoft.com/office/powerpoint/2010/main" val="255236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05550" cy="1325563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r>
              <a:rPr lang="en-IN" dirty="0"/>
              <a:t>How do we identify plants?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D87A-5017-E7ED-4021-35C90FB2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05300" cy="2470150"/>
          </a:xfrm>
          <a:solidFill>
            <a:schemeClr val="accent6">
              <a:lumMod val="60000"/>
              <a:lumOff val="40000"/>
              <a:alpha val="42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IN" dirty="0"/>
              <a:t>Observation</a:t>
            </a:r>
          </a:p>
          <a:p>
            <a:r>
              <a:rPr lang="en-IN" dirty="0"/>
              <a:t>Ask somebody!</a:t>
            </a:r>
          </a:p>
          <a:p>
            <a:r>
              <a:rPr lang="en-IN" dirty="0"/>
              <a:t>Scientific names/common names</a:t>
            </a:r>
          </a:p>
          <a:p>
            <a:r>
              <a:rPr lang="en-IN" dirty="0"/>
              <a:t>Field guides</a:t>
            </a:r>
          </a:p>
          <a:p>
            <a:r>
              <a:rPr lang="en-IN" dirty="0"/>
              <a:t>Online resources: </a:t>
            </a:r>
            <a:r>
              <a:rPr lang="en-IN" dirty="0" err="1"/>
              <a:t>iNaturalist</a:t>
            </a:r>
            <a:r>
              <a:rPr lang="en-IN" dirty="0"/>
              <a:t> etc.</a:t>
            </a:r>
          </a:p>
        </p:txBody>
      </p:sp>
      <p:pic>
        <p:nvPicPr>
          <p:cNvPr id="2050" name="Picture 2" descr="Trees of Delhi: Buy Trees of Delhi by Pradip Krishen at Low Price in India  | Flipkart.com">
            <a:extLst>
              <a:ext uri="{FF2B5EF4-FFF2-40B4-BE49-F238E27FC236}">
                <a16:creationId xmlns:a16="http://schemas.microsoft.com/office/drawing/2014/main" id="{2DF94E95-E77D-1DBC-96C5-FC2334EA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1825624"/>
            <a:ext cx="3224212" cy="45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een Humour: Neighbourhood Trees of Delhi">
            <a:extLst>
              <a:ext uri="{FF2B5EF4-FFF2-40B4-BE49-F238E27FC236}">
                <a16:creationId xmlns:a16="http://schemas.microsoft.com/office/drawing/2014/main" id="{0B47B80A-2439-40E3-149B-DF1C2BA2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11" y="1787525"/>
            <a:ext cx="3331452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aturalist (@inaturalist) / Twitter">
            <a:extLst>
              <a:ext uri="{FF2B5EF4-FFF2-40B4-BE49-F238E27FC236}">
                <a16:creationId xmlns:a16="http://schemas.microsoft.com/office/drawing/2014/main" id="{0E4C9036-4675-ABC6-2017-6534544E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387850"/>
            <a:ext cx="3471333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aturalist - Google Groups">
            <a:extLst>
              <a:ext uri="{FF2B5EF4-FFF2-40B4-BE49-F238E27FC236}">
                <a16:creationId xmlns:a16="http://schemas.microsoft.com/office/drawing/2014/main" id="{D6514121-94D4-7C21-E670-50AB5D14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392737"/>
            <a:ext cx="947738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807104"/>
            <a:ext cx="6360458" cy="1325563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r>
              <a:rPr lang="en-IN" dirty="0"/>
              <a:t>Plant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D87A-5017-E7ED-4021-35C90FB2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267604"/>
            <a:ext cx="6360459" cy="1603375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IN" dirty="0"/>
              <a:t>Carl Linnaeus</a:t>
            </a:r>
          </a:p>
          <a:p>
            <a:r>
              <a:rPr lang="en-IN" dirty="0"/>
              <a:t>Binomial nomenclature (</a:t>
            </a:r>
            <a:r>
              <a:rPr lang="en-IN" i="1" dirty="0"/>
              <a:t>Genus species</a:t>
            </a:r>
            <a:r>
              <a:rPr lang="en-IN" dirty="0"/>
              <a:t>)</a:t>
            </a:r>
          </a:p>
          <a:p>
            <a:r>
              <a:rPr lang="en-IN" dirty="0"/>
              <a:t>Grouping based on similarities</a:t>
            </a:r>
          </a:p>
          <a:p>
            <a:r>
              <a:rPr lang="en-IN" dirty="0"/>
              <a:t>Kingdom, division, class, order, family</a:t>
            </a:r>
          </a:p>
          <a:p>
            <a:endParaRPr lang="en-IN" dirty="0"/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224F50E1-BFC0-FBDF-59BB-08DA4986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16" y="807104"/>
            <a:ext cx="3842184" cy="53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1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770" y="410864"/>
            <a:ext cx="2918459" cy="1325563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r>
              <a:rPr lang="en-IN" dirty="0"/>
              <a:t>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3D87A-5017-E7ED-4021-35C90FB2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267604"/>
            <a:ext cx="4627301" cy="4179532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en-IN" dirty="0"/>
              <a:t>Woody or non-woody?</a:t>
            </a:r>
          </a:p>
          <a:p>
            <a:r>
              <a:rPr lang="en-IN" dirty="0"/>
              <a:t>Tree, shrub, or woody vine?</a:t>
            </a:r>
          </a:p>
          <a:p>
            <a:r>
              <a:rPr lang="en-IN" dirty="0"/>
              <a:t>Fruiting? Flowering?</a:t>
            </a:r>
          </a:p>
          <a:p>
            <a:r>
              <a:rPr lang="en-IN" dirty="0"/>
              <a:t>Leaves</a:t>
            </a:r>
          </a:p>
          <a:p>
            <a:r>
              <a:rPr lang="en-IN" dirty="0"/>
              <a:t>Bark</a:t>
            </a:r>
          </a:p>
          <a:p>
            <a:r>
              <a:rPr lang="en-IN" dirty="0"/>
              <a:t>Fruits</a:t>
            </a:r>
          </a:p>
          <a:p>
            <a:r>
              <a:rPr lang="en-IN" dirty="0"/>
              <a:t>Flowers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DF11C9-FEC1-95C6-8F41-C6FB45270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62" y="2267604"/>
            <a:ext cx="6269298" cy="41795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934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324" y="64170"/>
            <a:ext cx="3563352" cy="1042737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pPr algn="ctr"/>
            <a:r>
              <a:rPr lang="en-IN" dirty="0"/>
              <a:t>Leaves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9823EA-903A-7490-8A23-5C86D2EF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16" y="1246798"/>
            <a:ext cx="7918367" cy="55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87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E072-97F2-CBA9-A26E-77857602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324" y="257210"/>
            <a:ext cx="3563352" cy="1042737"/>
          </a:xfrm>
          <a:solidFill>
            <a:schemeClr val="accent6">
              <a:lumMod val="40000"/>
              <a:lumOff val="60000"/>
              <a:alpha val="42000"/>
            </a:schemeClr>
          </a:solidFill>
        </p:spPr>
        <p:txBody>
          <a:bodyPr/>
          <a:lstStyle/>
          <a:p>
            <a:pPr algn="ctr"/>
            <a:r>
              <a:rPr lang="en-IN" dirty="0"/>
              <a:t>Bark</a:t>
            </a:r>
          </a:p>
        </p:txBody>
      </p:sp>
      <p:pic>
        <p:nvPicPr>
          <p:cNvPr id="2050" name="Picture 2" descr="Different classes of bark structure based on visual criteria ...">
            <a:extLst>
              <a:ext uri="{FF2B5EF4-FFF2-40B4-BE49-F238E27FC236}">
                <a16:creationId xmlns:a16="http://schemas.microsoft.com/office/drawing/2014/main" id="{2F7C596C-BD48-7F05-9D7C-A6011469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562352"/>
            <a:ext cx="809625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8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EF65BF-01A0-E983-BC5C-967FF4BC6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98" y="350538"/>
            <a:ext cx="10926004" cy="61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25" y="0"/>
            <a:ext cx="5467350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Fig family or </a:t>
            </a:r>
            <a:r>
              <a:rPr lang="en-IN" dirty="0" err="1"/>
              <a:t>Moraceae</a:t>
            </a:r>
            <a:endParaRPr lang="en-IN" dirty="0"/>
          </a:p>
        </p:txBody>
      </p:sp>
      <p:pic>
        <p:nvPicPr>
          <p:cNvPr id="13314" name="Picture 2" descr="Ficus Benghalensis: All you need to know about the Ficus Audrey plant">
            <a:extLst>
              <a:ext uri="{FF2B5EF4-FFF2-40B4-BE49-F238E27FC236}">
                <a16:creationId xmlns:a16="http://schemas.microsoft.com/office/drawing/2014/main" id="{44D1CF08-D1E1-516C-76EB-8341BE6E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52562"/>
            <a:ext cx="5300662" cy="53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icus religiosa - Wikipedia">
            <a:extLst>
              <a:ext uri="{FF2B5EF4-FFF2-40B4-BE49-F238E27FC236}">
                <a16:creationId xmlns:a16="http://schemas.microsoft.com/office/drawing/2014/main" id="{D76B66EE-0E77-7567-A546-A47459FA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"/>
          <a:stretch/>
        </p:blipFill>
        <p:spPr bwMode="auto">
          <a:xfrm>
            <a:off x="5497854" y="1452562"/>
            <a:ext cx="6594133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04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2" y="548640"/>
            <a:ext cx="3444875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Species: </a:t>
            </a:r>
            <a:r>
              <a:rPr lang="en-IN" i="1" dirty="0"/>
              <a:t>Ficus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991A-5EDF-4D2D-541D-7FB05CA4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267604"/>
            <a:ext cx="4627301" cy="4179532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en-IN" dirty="0"/>
              <a:t>Mostly evergreen</a:t>
            </a:r>
          </a:p>
          <a:p>
            <a:r>
              <a:rPr lang="en-IN" dirty="0"/>
              <a:t>Simple, waxy leaves</a:t>
            </a:r>
          </a:p>
          <a:p>
            <a:r>
              <a:rPr lang="en-IN" dirty="0"/>
              <a:t>Exude white or yellow latex when broken</a:t>
            </a:r>
          </a:p>
          <a:p>
            <a:r>
              <a:rPr lang="en-IN" dirty="0"/>
              <a:t>Aerial roots</a:t>
            </a:r>
          </a:p>
          <a:p>
            <a:r>
              <a:rPr lang="en-IN" dirty="0"/>
              <a:t>Can be epiphytic</a:t>
            </a:r>
          </a:p>
          <a:p>
            <a:endParaRPr lang="en-IN" dirty="0"/>
          </a:p>
        </p:txBody>
      </p:sp>
      <p:pic>
        <p:nvPicPr>
          <p:cNvPr id="4098" name="Picture 2" descr="How to Plant and Grow Outdoor Weeping Fig Trees | Gardener's Path">
            <a:extLst>
              <a:ext uri="{FF2B5EF4-FFF2-40B4-BE49-F238E27FC236}">
                <a16:creationId xmlns:a16="http://schemas.microsoft.com/office/drawing/2014/main" id="{00AA4B46-FE92-38BA-2BDB-F646ABDA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22" y="2267604"/>
            <a:ext cx="6269298" cy="41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73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785" y="107950"/>
            <a:ext cx="7210425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Mahogany family or </a:t>
            </a:r>
            <a:r>
              <a:rPr lang="en-IN" dirty="0" err="1"/>
              <a:t>Meliaceae</a:t>
            </a:r>
            <a:endParaRPr lang="en-IN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54576D8-27C2-7CDA-2B95-E995F28F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50" y="1537250"/>
            <a:ext cx="7821613" cy="52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A50F9-0CC3-A849-6FF6-293F0B27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37" y="1537250"/>
            <a:ext cx="3595843" cy="5212800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en-IN" dirty="0"/>
              <a:t>Mostly evergreen</a:t>
            </a:r>
          </a:p>
          <a:p>
            <a:r>
              <a:rPr lang="en-IN" dirty="0"/>
              <a:t>Pinnate leaves</a:t>
            </a:r>
          </a:p>
          <a:p>
            <a:r>
              <a:rPr lang="en-IN" dirty="0"/>
              <a:t>Flowers can be in clusters</a:t>
            </a:r>
          </a:p>
          <a:p>
            <a:r>
              <a:rPr lang="en-IN" dirty="0"/>
              <a:t>Mostly woody trees, not shrubs</a:t>
            </a:r>
          </a:p>
          <a:p>
            <a:r>
              <a:rPr lang="en-IN" dirty="0"/>
              <a:t>Characteristic smell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443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115252"/>
            <a:ext cx="7505700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Cashew family or </a:t>
            </a:r>
            <a:r>
              <a:rPr lang="en-IN" dirty="0" err="1"/>
              <a:t>Anacardiaceae</a:t>
            </a:r>
            <a:endParaRPr lang="en-IN" dirty="0"/>
          </a:p>
        </p:txBody>
      </p:sp>
      <p:pic>
        <p:nvPicPr>
          <p:cNvPr id="15362" name="Picture 2" descr="Mango Leaves Benefits And Its Side Effects | Lybrate">
            <a:extLst>
              <a:ext uri="{FF2B5EF4-FFF2-40B4-BE49-F238E27FC236}">
                <a16:creationId xmlns:a16="http://schemas.microsoft.com/office/drawing/2014/main" id="{6B38435D-EDF6-E3B6-0FDA-9F7A9A2A9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/>
          <a:stretch/>
        </p:blipFill>
        <p:spPr bwMode="auto">
          <a:xfrm>
            <a:off x="4927600" y="1576388"/>
            <a:ext cx="698881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nacardiaceae - an overview | ScienceDirect Topics">
            <a:extLst>
              <a:ext uri="{FF2B5EF4-FFF2-40B4-BE49-F238E27FC236}">
                <a16:creationId xmlns:a16="http://schemas.microsoft.com/office/drawing/2014/main" id="{F9A435E9-07EF-7974-70E3-3DD98AEA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5" y="1576388"/>
            <a:ext cx="4149245" cy="51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8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137" y="317500"/>
            <a:ext cx="5419725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Pea family or Fabaceae</a:t>
            </a:r>
          </a:p>
        </p:txBody>
      </p:sp>
      <p:pic>
        <p:nvPicPr>
          <p:cNvPr id="16386" name="Picture 2" descr="Golden Shower Tree (Cassia fistula) · iNaturalist">
            <a:extLst>
              <a:ext uri="{FF2B5EF4-FFF2-40B4-BE49-F238E27FC236}">
                <a16:creationId xmlns:a16="http://schemas.microsoft.com/office/drawing/2014/main" id="{48F06C44-B0E3-7855-1DC2-F70D8EE3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38" y="1786088"/>
            <a:ext cx="7421563" cy="49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5C2F4-722F-0800-57F3-4B6558576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37" y="1786088"/>
            <a:ext cx="4124163" cy="4963962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Legumes</a:t>
            </a:r>
          </a:p>
          <a:p>
            <a:r>
              <a:rPr lang="en-US" dirty="0"/>
              <a:t>Fruits: ovate or elongated, and are generally flattened</a:t>
            </a:r>
          </a:p>
          <a:p>
            <a:r>
              <a:rPr lang="en-US" dirty="0"/>
              <a:t>Seeds bean-like</a:t>
            </a:r>
          </a:p>
          <a:p>
            <a:r>
              <a:rPr lang="en-US" dirty="0"/>
              <a:t>Surrounded by sweet-tasting flesh.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959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787" y="146050"/>
            <a:ext cx="9496425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r>
              <a:rPr lang="en-IN" dirty="0"/>
              <a:t>White mangrove family or </a:t>
            </a:r>
            <a:r>
              <a:rPr lang="en-IN" dirty="0" err="1"/>
              <a:t>Combretaceae</a:t>
            </a:r>
            <a:endParaRPr lang="en-IN" dirty="0"/>
          </a:p>
        </p:txBody>
      </p:sp>
      <p:pic>
        <p:nvPicPr>
          <p:cNvPr id="17410" name="Picture 2" descr="The Arjun Tree Leaves And Flowers Background Stock Photo - Download Image  Now - iStock">
            <a:extLst>
              <a:ext uri="{FF2B5EF4-FFF2-40B4-BE49-F238E27FC236}">
                <a16:creationId xmlns:a16="http://schemas.microsoft.com/office/drawing/2014/main" id="{F7711560-4B3C-0971-2688-CD721F06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19" y="1657350"/>
            <a:ext cx="7800975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97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00" y="346075"/>
            <a:ext cx="3124200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pPr algn="ctr"/>
            <a:r>
              <a:rPr lang="en-IN" dirty="0"/>
              <a:t>Native</a:t>
            </a:r>
          </a:p>
        </p:txBody>
      </p:sp>
      <p:pic>
        <p:nvPicPr>
          <p:cNvPr id="11270" name="Picture 6" descr="Rameshvar Enterprises | Amaltas Cassia Fistula (अमलतास) - Live Plant :  Amazon.in: Garden &amp; Outdoors">
            <a:extLst>
              <a:ext uri="{FF2B5EF4-FFF2-40B4-BE49-F238E27FC236}">
                <a16:creationId xmlns:a16="http://schemas.microsoft.com/office/drawing/2014/main" id="{B68E37FF-C965-DF0D-7C1A-C05CF766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8859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58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462" y="365125"/>
            <a:ext cx="6315075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pPr algn="ctr"/>
            <a:r>
              <a:rPr lang="en-IN" dirty="0"/>
              <a:t>Introduced species</a:t>
            </a:r>
          </a:p>
        </p:txBody>
      </p:sp>
      <p:pic>
        <p:nvPicPr>
          <p:cNvPr id="11268" name="Picture 4" descr="Gulmohar — Canopy of red regalia : The Tribune India">
            <a:extLst>
              <a:ext uri="{FF2B5EF4-FFF2-40B4-BE49-F238E27FC236}">
                <a16:creationId xmlns:a16="http://schemas.microsoft.com/office/drawing/2014/main" id="{0C015ED5-6E38-ECA4-B893-403E9EF3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2" y="2058443"/>
            <a:ext cx="6315075" cy="44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11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8D03-3910-5E03-36A1-B68E24FD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4" y="145285"/>
            <a:ext cx="4609307" cy="1325563"/>
          </a:xfrm>
          <a:solidFill>
            <a:schemeClr val="accent6">
              <a:lumMod val="40000"/>
              <a:lumOff val="60000"/>
              <a:alpha val="43000"/>
            </a:schemeClr>
          </a:solidFill>
        </p:spPr>
        <p:txBody>
          <a:bodyPr/>
          <a:lstStyle/>
          <a:p>
            <a:pPr algn="ctr"/>
            <a:r>
              <a:rPr lang="en-IN" dirty="0"/>
              <a:t>Invasive</a:t>
            </a:r>
          </a:p>
        </p:txBody>
      </p:sp>
      <p:pic>
        <p:nvPicPr>
          <p:cNvPr id="3" name="Picture 2" descr="Prosopis juliflora (Sw.)DC. | Species">
            <a:extLst>
              <a:ext uri="{FF2B5EF4-FFF2-40B4-BE49-F238E27FC236}">
                <a16:creationId xmlns:a16="http://schemas.microsoft.com/office/drawing/2014/main" id="{254699F0-E627-9185-5F9E-152F2D92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45" y="1690688"/>
            <a:ext cx="4741863" cy="502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4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nnual Temperature Anomaly">
            <a:extLst>
              <a:ext uri="{FF2B5EF4-FFF2-40B4-BE49-F238E27FC236}">
                <a16:creationId xmlns:a16="http://schemas.microsoft.com/office/drawing/2014/main" id="{E05AE515-1580-0038-359A-D4E92B6A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8" y="869577"/>
            <a:ext cx="10124483" cy="4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3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8CD9-CADA-119A-0EC4-DBD951AB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837" y="327025"/>
            <a:ext cx="2600325" cy="1325563"/>
          </a:xfrm>
          <a:solidFill>
            <a:schemeClr val="accent4">
              <a:lumMod val="20000"/>
              <a:lumOff val="80000"/>
              <a:alpha val="44000"/>
            </a:schemeClr>
          </a:solidFill>
        </p:spPr>
        <p:txBody>
          <a:bodyPr/>
          <a:lstStyle/>
          <a:p>
            <a:r>
              <a:rPr lang="en-IN" dirty="0"/>
              <a:t>And then?</a:t>
            </a:r>
          </a:p>
        </p:txBody>
      </p:sp>
      <p:pic>
        <p:nvPicPr>
          <p:cNvPr id="6146" name="Picture 2" descr="Effects | Facts – Climate Change: Vital Signs of the Planet">
            <a:extLst>
              <a:ext uri="{FF2B5EF4-FFF2-40B4-BE49-F238E27FC236}">
                <a16:creationId xmlns:a16="http://schemas.microsoft.com/office/drawing/2014/main" id="{297ADDC7-B19C-423F-9CE0-87F57BBE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1" y="1838324"/>
            <a:ext cx="9436037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58366-8B9F-3863-20FB-CA9DFD9E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A8D-224D-5DD9-898E-98C083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03" y="189705"/>
            <a:ext cx="3724276" cy="1067595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IN" dirty="0"/>
              <a:t>Carbon sources</a:t>
            </a:r>
          </a:p>
        </p:txBody>
      </p:sp>
      <p:pic>
        <p:nvPicPr>
          <p:cNvPr id="7176" name="Picture 8" descr="GHG Emissions By Sector 1200px">
            <a:extLst>
              <a:ext uri="{FF2B5EF4-FFF2-40B4-BE49-F238E27FC236}">
                <a16:creationId xmlns:a16="http://schemas.microsoft.com/office/drawing/2014/main" id="{5B8B8EF0-169C-3A0B-1595-1ED6FB72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17" y="1501720"/>
            <a:ext cx="5308600" cy="50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4AA86-B538-3DDB-946A-FEDD6DE2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328" y="1501720"/>
            <a:ext cx="4902013" cy="5025893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Emit more carbon dioxide than they absorb</a:t>
            </a:r>
          </a:p>
          <a:p>
            <a:r>
              <a:rPr lang="en-US" dirty="0"/>
              <a:t>Increase the amount of carbon dioxide in the atmosphere</a:t>
            </a:r>
          </a:p>
          <a:p>
            <a:r>
              <a:rPr lang="en-US" dirty="0"/>
              <a:t>Examples: burning of fossil fuels, deforestation, volcanic eruptions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016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A8D-224D-5DD9-898E-98C083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23081"/>
            <a:ext cx="7581900" cy="1325563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IN" dirty="0"/>
              <a:t>Carbon footprint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8D752-1092-ED4E-BDAB-73D7D5FCA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983581"/>
            <a:ext cx="7581900" cy="4351338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The total amount of greenhouse gases (including carbon dioxide and methane) that are generated by our actions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much electricity did I use?</a:t>
            </a:r>
          </a:p>
          <a:p>
            <a:r>
              <a:rPr lang="en-US" dirty="0"/>
              <a:t>How much fuel did I use to travel?</a:t>
            </a:r>
          </a:p>
          <a:p>
            <a:r>
              <a:rPr lang="en-US" dirty="0"/>
              <a:t>How much waste did I generate?</a:t>
            </a:r>
            <a:endParaRPr lang="en-IN" dirty="0"/>
          </a:p>
        </p:txBody>
      </p:sp>
      <p:pic>
        <p:nvPicPr>
          <p:cNvPr id="8194" name="Picture 2" descr="What's Your Carbon Footprint? — Elf">
            <a:extLst>
              <a:ext uri="{FF2B5EF4-FFF2-40B4-BE49-F238E27FC236}">
                <a16:creationId xmlns:a16="http://schemas.microsoft.com/office/drawing/2014/main" id="{1E33A569-5482-557A-A3B2-FEB402A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14" y="523081"/>
            <a:ext cx="349786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2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A8D-224D-5DD9-898E-98C083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23081"/>
            <a:ext cx="7581900" cy="1325563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IN" dirty="0"/>
              <a:t>Institutional carbon footprint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8D752-1092-ED4E-BDAB-73D7D5FCA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983581"/>
            <a:ext cx="7581900" cy="4351338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US" dirty="0"/>
              <a:t>How much electricity did everyone in that institution use?</a:t>
            </a:r>
          </a:p>
          <a:p>
            <a:r>
              <a:rPr lang="en-US" dirty="0"/>
              <a:t>How much fuel was used to travel to/from that institution?</a:t>
            </a:r>
          </a:p>
          <a:p>
            <a:r>
              <a:rPr lang="en-US" dirty="0"/>
              <a:t>How much waste was generated from that institution?</a:t>
            </a:r>
            <a:endParaRPr lang="en-IN" dirty="0"/>
          </a:p>
        </p:txBody>
      </p:sp>
      <p:pic>
        <p:nvPicPr>
          <p:cNvPr id="8194" name="Picture 2" descr="What's Your Carbon Footprint? — Elf">
            <a:extLst>
              <a:ext uri="{FF2B5EF4-FFF2-40B4-BE49-F238E27FC236}">
                <a16:creationId xmlns:a16="http://schemas.microsoft.com/office/drawing/2014/main" id="{1E33A569-5482-557A-A3B2-FEB402A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14" y="523081"/>
            <a:ext cx="349786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DA8D-224D-5DD9-898E-98C08312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300" y="357187"/>
            <a:ext cx="5867400" cy="1325563"/>
          </a:xfrm>
          <a:solidFill>
            <a:schemeClr val="accent4">
              <a:lumMod val="20000"/>
              <a:lumOff val="80000"/>
              <a:alpha val="43000"/>
            </a:schemeClr>
          </a:solidFill>
        </p:spPr>
        <p:txBody>
          <a:bodyPr/>
          <a:lstStyle/>
          <a:p>
            <a:r>
              <a:rPr lang="en-IN" dirty="0"/>
              <a:t>Personal vs. institutional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5B386DB-9BC5-0358-3CD9-A58EA5F88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09" y="1968500"/>
            <a:ext cx="3274381" cy="4351338"/>
          </a:xfrm>
        </p:spPr>
      </p:pic>
    </p:spTree>
    <p:extLst>
      <p:ext uri="{BB962C8B-B14F-4D97-AF65-F5344CB8AC3E}">
        <p14:creationId xmlns:p14="http://schemas.microsoft.com/office/powerpoint/2010/main" val="2140314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349</Words>
  <Application>Microsoft Office PowerPoint</Application>
  <PresentationFormat>Widescreen</PresentationFormat>
  <Paragraphs>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Humans and  the carbon cycle</vt:lpstr>
      <vt:lpstr>PowerPoint Presentation</vt:lpstr>
      <vt:lpstr>PowerPoint Presentation</vt:lpstr>
      <vt:lpstr>And then?</vt:lpstr>
      <vt:lpstr>PowerPoint Presentation</vt:lpstr>
      <vt:lpstr>Carbon sources</vt:lpstr>
      <vt:lpstr>Carbon footprint</vt:lpstr>
      <vt:lpstr>Institutional carbon footprint</vt:lpstr>
      <vt:lpstr>Personal vs. institutional</vt:lpstr>
      <vt:lpstr>Carbon sinks</vt:lpstr>
      <vt:lpstr>An introduction to plants</vt:lpstr>
      <vt:lpstr>Kingdom: Plantae</vt:lpstr>
      <vt:lpstr>PowerPoint Presentation</vt:lpstr>
      <vt:lpstr>PowerPoint Presentation</vt:lpstr>
      <vt:lpstr>How do we identify plants?</vt:lpstr>
      <vt:lpstr>Plant classification</vt:lpstr>
      <vt:lpstr>Observation</vt:lpstr>
      <vt:lpstr>Leaves</vt:lpstr>
      <vt:lpstr>Bark</vt:lpstr>
      <vt:lpstr>Fig family or Moraceae</vt:lpstr>
      <vt:lpstr>Species: Ficus</vt:lpstr>
      <vt:lpstr>Mahogany family or Meliaceae</vt:lpstr>
      <vt:lpstr>Cashew family or Anacardiaceae</vt:lpstr>
      <vt:lpstr>Pea family or Fabaceae</vt:lpstr>
      <vt:lpstr>White mangrove family or Combretaceae</vt:lpstr>
      <vt:lpstr>Native</vt:lpstr>
      <vt:lpstr>Introduced species</vt:lpstr>
      <vt:lpstr>Invasive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Humans and  the carbon cycle</dc:title>
  <dc:creator>Priyanjana Pramanik</dc:creator>
  <cp:lastModifiedBy>Priyanjana Pramanik</cp:lastModifiedBy>
  <cp:revision>11</cp:revision>
  <dcterms:created xsi:type="dcterms:W3CDTF">2023-05-25T04:57:43Z</dcterms:created>
  <dcterms:modified xsi:type="dcterms:W3CDTF">2023-05-26T06:42:15Z</dcterms:modified>
</cp:coreProperties>
</file>